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6"/>
  </p:notesMasterIdLst>
  <p:handoutMasterIdLst>
    <p:handoutMasterId r:id="rId7"/>
  </p:handoutMasterIdLst>
  <p:sldIdLst>
    <p:sldId id="1063" r:id="rId2"/>
    <p:sldId id="1061" r:id="rId3"/>
    <p:sldId id="1060" r:id="rId4"/>
    <p:sldId id="1039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66"/>
    <a:srgbClr val="777777"/>
    <a:srgbClr val="808080"/>
    <a:srgbClr val="969696"/>
    <a:srgbClr val="B2B2B2"/>
    <a:srgbClr val="C0C0C0"/>
    <a:srgbClr val="DDDDDD"/>
    <a:srgbClr val="F8F8F8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8954" autoAdjust="0"/>
  </p:normalViewPr>
  <p:slideViewPr>
    <p:cSldViewPr>
      <p:cViewPr>
        <p:scale>
          <a:sx n="85" d="100"/>
          <a:sy n="85" d="100"/>
        </p:scale>
        <p:origin x="-726" y="24"/>
      </p:cViewPr>
      <p:guideLst>
        <p:guide orient="horz" pos="73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404A851-9D98-474F-9152-684717935124}" type="datetimeFigureOut">
              <a:rPr lang="it-IT"/>
              <a:pPr>
                <a:defRPr/>
              </a:pPr>
              <a:t>22/01/2014</a:t>
            </a:fld>
            <a:endParaRPr lang="it-IT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4E8FDF4-28EA-47D9-A8B8-F27EDF69BB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35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3E3DA54-8ACA-473B-8484-B7EFE25EF5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74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43364-5C11-47B8-9949-F7504785D230}" type="slidenum">
              <a:rPr lang="it-IT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81200" y="260350"/>
            <a:ext cx="48958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30000"/>
              </a:spcAft>
              <a:defRPr/>
            </a:pPr>
            <a:r>
              <a:rPr lang="it-IT" sz="1000" dirty="0">
                <a:solidFill>
                  <a:srgbClr val="7E7E7E"/>
                </a:solidFill>
                <a:latin typeface="Franklin Gothic Demi" pitchFamily="34" charset="0"/>
              </a:rPr>
              <a:t>GRUPPO </a:t>
            </a:r>
            <a:r>
              <a:rPr lang="it-IT" sz="1000" dirty="0" err="1">
                <a:solidFill>
                  <a:srgbClr val="7E7E7E"/>
                </a:solidFill>
                <a:latin typeface="Franklin Gothic Demi" pitchFamily="34" charset="0"/>
              </a:rPr>
              <a:t>TELECOM</a:t>
            </a:r>
            <a:r>
              <a:rPr lang="it-IT" sz="1000" dirty="0">
                <a:solidFill>
                  <a:srgbClr val="7E7E7E"/>
                </a:solidFill>
                <a:latin typeface="Franklin Gothic Demi" pitchFamily="34" charset="0"/>
              </a:rPr>
              <a:t> </a:t>
            </a:r>
            <a:r>
              <a:rPr lang="it-IT" sz="1000" dirty="0" smtClean="0">
                <a:solidFill>
                  <a:srgbClr val="7E7E7E"/>
                </a:solidFill>
                <a:latin typeface="Franklin Gothic Demi" pitchFamily="34" charset="0"/>
              </a:rPr>
              <a:t>ITALIA</a:t>
            </a:r>
            <a:endParaRPr lang="it-IT" sz="1000" dirty="0">
              <a:solidFill>
                <a:srgbClr val="7E7E7E"/>
              </a:solidFill>
              <a:latin typeface="Franklin Gothic Demi" pitchFamily="34" charset="0"/>
            </a:endParaRPr>
          </a:p>
        </p:txBody>
      </p:sp>
      <p:pic>
        <p:nvPicPr>
          <p:cNvPr id="5" name="Picture 9" descr="marchio_telecom_color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7" y="6396038"/>
            <a:ext cx="13128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681" y="1773240"/>
            <a:ext cx="4897437" cy="1470025"/>
          </a:xfrm>
        </p:spPr>
        <p:txBody>
          <a:bodyPr/>
          <a:lstStyle>
            <a:lvl1pPr>
              <a:defRPr sz="3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7550" y="3189290"/>
            <a:ext cx="4889500" cy="960437"/>
          </a:xfrm>
        </p:spPr>
        <p:txBody>
          <a:bodyPr/>
          <a:lstStyle>
            <a:lvl1pPr>
              <a:defRPr>
                <a:solidFill>
                  <a:srgbClr val="0070B0"/>
                </a:solidFill>
                <a:latin typeface="Franklin Gothic Medium" pitchFamily="34" charset="0"/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1979613" y="486886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Premium Services Operations</a:t>
            </a: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Premium </a:t>
            </a:r>
            <a:r>
              <a:rPr lang="it-IT" dirty="0" err="1" smtClean="0"/>
              <a:t>Services</a:t>
            </a:r>
            <a:r>
              <a:rPr lang="it-IT" dirty="0" smtClean="0"/>
              <a:t> </a:t>
            </a:r>
            <a:r>
              <a:rPr lang="it-IT" dirty="0" err="1" smtClean="0"/>
              <a:t>Operations</a:t>
            </a:r>
            <a:endParaRPr lang="it-IT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0064A-4B3F-40A0-9ECB-5B01E74BF2F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6632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</a:t>
            </a:r>
            <a:r>
              <a:rPr lang="it-IT" dirty="0" err="1" smtClean="0"/>
              <a:t>clic</a:t>
            </a:r>
            <a:r>
              <a:rPr lang="it-IT" dirty="0" smtClean="0"/>
              <a:t> per </a:t>
            </a:r>
            <a:r>
              <a:rPr lang="it-IT" dirty="0" err="1" smtClean="0"/>
              <a:t>modificare</a:t>
            </a:r>
            <a:r>
              <a:rPr lang="it-IT" dirty="0" smtClean="0"/>
              <a:t> lo </a:t>
            </a:r>
            <a:r>
              <a:rPr lang="it-IT" dirty="0" err="1" smtClean="0"/>
              <a:t>stile</a:t>
            </a:r>
            <a:r>
              <a:rPr lang="it-IT" dirty="0" smtClean="0"/>
              <a:t> del </a:t>
            </a:r>
            <a:r>
              <a:rPr lang="it-IT" dirty="0" err="1" smtClean="0"/>
              <a:t>titolo</a:t>
            </a:r>
            <a:endParaRPr lang="it-IT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24745"/>
            <a:ext cx="8229600" cy="50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Innovazione </a:t>
            </a:r>
            <a:r>
              <a:rPr lang="it-IT" dirty="0" err="1" smtClean="0"/>
              <a:t>tecnologica</a:t>
            </a:r>
            <a:r>
              <a:rPr lang="it-IT" dirty="0" smtClean="0"/>
              <a:t>, </a:t>
            </a:r>
            <a:r>
              <a:rPr lang="it-IT" dirty="0" err="1" smtClean="0"/>
              <a:t>un</a:t>
            </a:r>
            <a:r>
              <a:rPr lang="it-IT" dirty="0" smtClean="0"/>
              <a:t> nuovo </a:t>
            </a:r>
            <a:r>
              <a:rPr lang="it-IT" dirty="0" err="1" smtClean="0"/>
              <a:t>patto</a:t>
            </a:r>
            <a:r>
              <a:rPr lang="it-IT" dirty="0" smtClean="0"/>
              <a:t> con </a:t>
            </a:r>
            <a:r>
              <a:rPr lang="it-IT" dirty="0" err="1" smtClean="0"/>
              <a:t>i</a:t>
            </a:r>
            <a:r>
              <a:rPr lang="it-IT" dirty="0" smtClean="0"/>
              <a:t> clienti </a:t>
            </a:r>
            <a:r>
              <a:rPr lang="it-IT" dirty="0" err="1" smtClean="0"/>
              <a:t>e</a:t>
            </a:r>
            <a:r>
              <a:rPr lang="it-IT" dirty="0" smtClean="0"/>
              <a:t> con </a:t>
            </a:r>
            <a:r>
              <a:rPr lang="it-IT" dirty="0" err="1" smtClean="0"/>
              <a:t>gli</a:t>
            </a:r>
            <a:r>
              <a:rPr lang="it-IT" dirty="0" smtClean="0"/>
              <a:t> </a:t>
            </a:r>
            <a:r>
              <a:rPr lang="it-IT" dirty="0" err="1" smtClean="0"/>
              <a:t>stakeholders</a:t>
            </a:r>
            <a:r>
              <a:rPr lang="it-IT" dirty="0" smtClean="0"/>
              <a:t>, </a:t>
            </a:r>
            <a:r>
              <a:rPr lang="it-IT" dirty="0" err="1" smtClean="0"/>
              <a:t>soluzioni</a:t>
            </a:r>
            <a:r>
              <a:rPr lang="it-IT" dirty="0" smtClean="0"/>
              <a:t> integrate </a:t>
            </a:r>
            <a:r>
              <a:rPr lang="it-IT" dirty="0" err="1" smtClean="0"/>
              <a:t>rivolte</a:t>
            </a:r>
            <a:r>
              <a:rPr lang="it-IT" dirty="0" smtClean="0"/>
              <a:t> ai </a:t>
            </a:r>
            <a:r>
              <a:rPr lang="it-IT" dirty="0" err="1" smtClean="0"/>
              <a:t>mercati</a:t>
            </a:r>
            <a:r>
              <a:rPr lang="it-IT" dirty="0" smtClean="0"/>
              <a:t> consumer </a:t>
            </a:r>
            <a:r>
              <a:rPr lang="it-IT" dirty="0" err="1" smtClean="0"/>
              <a:t>e</a:t>
            </a:r>
            <a:r>
              <a:rPr lang="it-IT" dirty="0" smtClean="0"/>
              <a:t> business, </a:t>
            </a:r>
            <a:r>
              <a:rPr lang="it-IT" dirty="0" err="1" smtClean="0"/>
              <a:t>infrastrutture</a:t>
            </a:r>
            <a:r>
              <a:rPr lang="it-IT" dirty="0" smtClean="0"/>
              <a:t> di </a:t>
            </a:r>
            <a:r>
              <a:rPr lang="it-IT" dirty="0" err="1" smtClean="0"/>
              <a:t>rete</a:t>
            </a:r>
            <a:r>
              <a:rPr lang="it-IT" dirty="0" smtClean="0"/>
              <a:t> avanzate, </a:t>
            </a:r>
            <a:r>
              <a:rPr lang="it-IT" dirty="0" err="1" smtClean="0"/>
              <a:t>diffusione</a:t>
            </a:r>
            <a:r>
              <a:rPr lang="it-IT" dirty="0" smtClean="0"/>
              <a:t> della </a:t>
            </a:r>
            <a:r>
              <a:rPr lang="it-IT" dirty="0" err="1" smtClean="0"/>
              <a:t>banda</a:t>
            </a:r>
            <a:r>
              <a:rPr lang="it-IT" dirty="0" smtClean="0"/>
              <a:t> larga </a:t>
            </a:r>
            <a:r>
              <a:rPr lang="it-IT" dirty="0" err="1" smtClean="0"/>
              <a:t>fissa</a:t>
            </a:r>
            <a:r>
              <a:rPr lang="it-IT" dirty="0" smtClean="0"/>
              <a:t> e </a:t>
            </a:r>
            <a:r>
              <a:rPr lang="it-IT" dirty="0" err="1" smtClean="0"/>
              <a:t>mobile</a:t>
            </a:r>
            <a:r>
              <a:rPr lang="it-IT" dirty="0" smtClean="0"/>
              <a:t>, </a:t>
            </a:r>
            <a:r>
              <a:rPr lang="it-IT" dirty="0" err="1" smtClean="0"/>
              <a:t>integrazione</a:t>
            </a:r>
            <a:r>
              <a:rPr lang="it-IT" dirty="0" smtClean="0"/>
              <a:t> di </a:t>
            </a:r>
            <a:r>
              <a:rPr lang="it-IT" dirty="0" err="1" smtClean="0"/>
              <a:t>prodotti</a:t>
            </a:r>
            <a:r>
              <a:rPr lang="it-IT" dirty="0" smtClean="0"/>
              <a:t> e </a:t>
            </a:r>
            <a:r>
              <a:rPr lang="it-IT" dirty="0" err="1" smtClean="0"/>
              <a:t>tecnologie</a:t>
            </a:r>
            <a:r>
              <a:rPr lang="it-IT" dirty="0" smtClean="0"/>
              <a:t>. Su </a:t>
            </a:r>
            <a:r>
              <a:rPr lang="it-IT" dirty="0" err="1" smtClean="0"/>
              <a:t>queste</a:t>
            </a:r>
            <a:r>
              <a:rPr lang="it-IT" dirty="0" smtClean="0"/>
              <a:t> basi, </a:t>
            </a:r>
            <a:r>
              <a:rPr lang="it-IT" dirty="0" err="1" smtClean="0"/>
              <a:t>la</a:t>
            </a:r>
            <a:r>
              <a:rPr lang="it-IT" dirty="0" smtClean="0"/>
              <a:t> nostra </a:t>
            </a:r>
            <a:r>
              <a:rPr lang="it-IT" dirty="0" err="1" smtClean="0"/>
              <a:t>strategia</a:t>
            </a:r>
            <a:r>
              <a:rPr lang="it-IT" dirty="0" smtClean="0"/>
              <a:t> industriale </a:t>
            </a:r>
            <a:r>
              <a:rPr lang="it-IT" dirty="0" err="1" smtClean="0"/>
              <a:t>punta</a:t>
            </a:r>
            <a:r>
              <a:rPr lang="it-IT" dirty="0" smtClean="0"/>
              <a:t> al </a:t>
            </a:r>
            <a:r>
              <a:rPr lang="it-IT" dirty="0" err="1" smtClean="0"/>
              <a:t>rafforzamento</a:t>
            </a:r>
            <a:r>
              <a:rPr lang="it-IT" dirty="0" smtClean="0"/>
              <a:t> nel </a:t>
            </a:r>
            <a:r>
              <a:rPr lang="it-IT" dirty="0" err="1" smtClean="0"/>
              <a:t>mercato</a:t>
            </a:r>
            <a:r>
              <a:rPr lang="it-IT" dirty="0" smtClean="0"/>
              <a:t> domestico. </a:t>
            </a:r>
          </a:p>
          <a:p>
            <a:pPr lvl="1"/>
            <a:r>
              <a:rPr lang="it-IT" dirty="0" smtClean="0"/>
              <a:t>Innovazione </a:t>
            </a:r>
            <a:r>
              <a:rPr lang="it-IT" dirty="0" err="1" smtClean="0"/>
              <a:t>tecnologica</a:t>
            </a:r>
            <a:r>
              <a:rPr lang="it-IT" dirty="0" smtClean="0"/>
              <a:t>, </a:t>
            </a:r>
            <a:r>
              <a:rPr lang="it-IT" dirty="0" err="1" smtClean="0"/>
              <a:t>un</a:t>
            </a:r>
            <a:r>
              <a:rPr lang="it-IT" dirty="0" smtClean="0"/>
              <a:t> nuovo </a:t>
            </a:r>
            <a:r>
              <a:rPr lang="it-IT" dirty="0" err="1" smtClean="0"/>
              <a:t>patto</a:t>
            </a:r>
            <a:r>
              <a:rPr lang="it-IT" dirty="0" smtClean="0"/>
              <a:t> con </a:t>
            </a:r>
            <a:r>
              <a:rPr lang="it-IT" dirty="0" err="1" smtClean="0"/>
              <a:t>i</a:t>
            </a:r>
            <a:r>
              <a:rPr lang="it-IT" dirty="0" smtClean="0"/>
              <a:t> clienti </a:t>
            </a:r>
            <a:r>
              <a:rPr lang="it-IT" dirty="0" err="1" smtClean="0"/>
              <a:t>e</a:t>
            </a:r>
            <a:r>
              <a:rPr lang="it-IT" dirty="0" smtClean="0"/>
              <a:t> con </a:t>
            </a:r>
            <a:r>
              <a:rPr lang="it-IT" dirty="0" err="1" smtClean="0"/>
              <a:t>gli</a:t>
            </a:r>
            <a:r>
              <a:rPr lang="it-IT" dirty="0" smtClean="0"/>
              <a:t> </a:t>
            </a:r>
            <a:r>
              <a:rPr lang="it-IT" dirty="0" err="1" smtClean="0"/>
              <a:t>stakeholders</a:t>
            </a:r>
            <a:r>
              <a:rPr lang="it-IT" dirty="0" smtClean="0"/>
              <a:t>, </a:t>
            </a:r>
            <a:r>
              <a:rPr lang="it-IT" dirty="0" err="1" smtClean="0"/>
              <a:t>soluzioni</a:t>
            </a:r>
            <a:r>
              <a:rPr lang="it-IT" dirty="0" smtClean="0"/>
              <a:t> integrate </a:t>
            </a:r>
            <a:r>
              <a:rPr lang="it-IT" dirty="0" err="1" smtClean="0"/>
              <a:t>rivolte</a:t>
            </a:r>
            <a:r>
              <a:rPr lang="it-IT" dirty="0" smtClean="0"/>
              <a:t> ai </a:t>
            </a:r>
            <a:r>
              <a:rPr lang="it-IT" dirty="0" err="1" smtClean="0"/>
              <a:t>mercati</a:t>
            </a:r>
            <a:r>
              <a:rPr lang="it-IT" dirty="0" smtClean="0"/>
              <a:t> consumer </a:t>
            </a:r>
            <a:r>
              <a:rPr lang="it-IT" dirty="0" err="1" smtClean="0"/>
              <a:t>e</a:t>
            </a:r>
            <a:r>
              <a:rPr lang="it-IT" dirty="0" smtClean="0"/>
              <a:t> business, </a:t>
            </a:r>
            <a:r>
              <a:rPr lang="it-IT" dirty="0" err="1" smtClean="0"/>
              <a:t>infrastrutture</a:t>
            </a:r>
            <a:r>
              <a:rPr lang="it-IT" dirty="0" smtClean="0"/>
              <a:t> di </a:t>
            </a:r>
            <a:r>
              <a:rPr lang="it-IT" dirty="0" err="1" smtClean="0"/>
              <a:t>rete</a:t>
            </a:r>
            <a:r>
              <a:rPr lang="it-IT" dirty="0" smtClean="0"/>
              <a:t> avanzate, </a:t>
            </a:r>
            <a:r>
              <a:rPr lang="it-IT" dirty="0" err="1" smtClean="0"/>
              <a:t>diffusione</a:t>
            </a:r>
            <a:r>
              <a:rPr lang="it-IT" dirty="0" smtClean="0"/>
              <a:t> della </a:t>
            </a:r>
            <a:r>
              <a:rPr lang="it-IT" dirty="0" err="1" smtClean="0"/>
              <a:t>banda</a:t>
            </a:r>
            <a:r>
              <a:rPr lang="it-IT" dirty="0" smtClean="0"/>
              <a:t> larga </a:t>
            </a:r>
            <a:r>
              <a:rPr lang="it-IT" dirty="0" err="1" smtClean="0"/>
              <a:t>fissa</a:t>
            </a:r>
            <a:r>
              <a:rPr lang="it-IT" dirty="0" smtClean="0"/>
              <a:t> e </a:t>
            </a:r>
            <a:r>
              <a:rPr lang="it-IT" dirty="0" err="1" smtClean="0"/>
              <a:t>mobile</a:t>
            </a:r>
            <a:r>
              <a:rPr lang="it-IT" dirty="0" smtClean="0"/>
              <a:t>, </a:t>
            </a:r>
            <a:r>
              <a:rPr lang="it-IT" dirty="0" err="1" smtClean="0"/>
              <a:t>integrazione</a:t>
            </a:r>
            <a:r>
              <a:rPr lang="it-IT" dirty="0" smtClean="0"/>
              <a:t> di </a:t>
            </a:r>
            <a:r>
              <a:rPr lang="it-IT" dirty="0" err="1" smtClean="0"/>
              <a:t>prodotti</a:t>
            </a:r>
            <a:r>
              <a:rPr lang="it-IT" dirty="0" smtClean="0"/>
              <a:t> e </a:t>
            </a:r>
            <a:r>
              <a:rPr lang="it-IT" dirty="0" err="1" smtClean="0"/>
              <a:t>tecnologie</a:t>
            </a:r>
            <a:r>
              <a:rPr lang="it-IT" dirty="0" smtClean="0"/>
              <a:t>. </a:t>
            </a:r>
          </a:p>
          <a:p>
            <a:pPr lvl="2"/>
            <a:r>
              <a:rPr lang="it-IT" dirty="0" smtClean="0"/>
              <a:t>Innovazione </a:t>
            </a:r>
            <a:r>
              <a:rPr lang="it-IT" dirty="0" err="1" smtClean="0"/>
              <a:t>tecnologica</a:t>
            </a:r>
            <a:r>
              <a:rPr lang="it-IT" dirty="0" smtClean="0"/>
              <a:t>, </a:t>
            </a:r>
            <a:r>
              <a:rPr lang="it-IT" dirty="0" err="1" smtClean="0"/>
              <a:t>un</a:t>
            </a:r>
            <a:r>
              <a:rPr lang="it-IT" dirty="0" smtClean="0"/>
              <a:t> nuovo </a:t>
            </a:r>
            <a:r>
              <a:rPr lang="it-IT" dirty="0" err="1" smtClean="0"/>
              <a:t>patto</a:t>
            </a:r>
            <a:r>
              <a:rPr lang="it-IT" dirty="0" smtClean="0"/>
              <a:t> con </a:t>
            </a:r>
            <a:r>
              <a:rPr lang="it-IT" dirty="0" err="1" smtClean="0"/>
              <a:t>i</a:t>
            </a:r>
            <a:r>
              <a:rPr lang="it-IT" dirty="0" smtClean="0"/>
              <a:t> clienti </a:t>
            </a:r>
            <a:r>
              <a:rPr lang="it-IT" dirty="0" err="1" smtClean="0"/>
              <a:t>e</a:t>
            </a:r>
            <a:r>
              <a:rPr lang="it-IT" dirty="0" smtClean="0"/>
              <a:t> con </a:t>
            </a:r>
            <a:r>
              <a:rPr lang="it-IT" dirty="0" err="1" smtClean="0"/>
              <a:t>gli</a:t>
            </a:r>
            <a:r>
              <a:rPr lang="it-IT" dirty="0" smtClean="0"/>
              <a:t> </a:t>
            </a:r>
            <a:r>
              <a:rPr lang="it-IT" dirty="0" err="1" smtClean="0"/>
              <a:t>stakeholders</a:t>
            </a:r>
            <a:r>
              <a:rPr lang="it-IT" dirty="0" smtClean="0"/>
              <a:t>, </a:t>
            </a:r>
            <a:r>
              <a:rPr lang="it-IT" dirty="0" err="1" smtClean="0"/>
              <a:t>soluzioni</a:t>
            </a:r>
            <a:r>
              <a:rPr lang="it-IT" dirty="0" smtClean="0"/>
              <a:t> integrate </a:t>
            </a:r>
            <a:r>
              <a:rPr lang="it-IT" dirty="0" err="1" smtClean="0"/>
              <a:t>rivolte</a:t>
            </a:r>
            <a:r>
              <a:rPr lang="it-IT" dirty="0" smtClean="0"/>
              <a:t> ai </a:t>
            </a:r>
            <a:r>
              <a:rPr lang="it-IT" dirty="0" err="1" smtClean="0"/>
              <a:t>mercati</a:t>
            </a:r>
            <a:r>
              <a:rPr lang="it-IT" dirty="0" smtClean="0"/>
              <a:t> consumer </a:t>
            </a:r>
            <a:r>
              <a:rPr lang="it-IT" dirty="0" err="1" smtClean="0"/>
              <a:t>e</a:t>
            </a:r>
            <a:r>
              <a:rPr lang="it-IT" dirty="0" smtClean="0"/>
              <a:t> business, </a:t>
            </a:r>
            <a:r>
              <a:rPr lang="it-IT" dirty="0" err="1" smtClean="0"/>
              <a:t>infrastrutture</a:t>
            </a:r>
            <a:r>
              <a:rPr lang="it-IT" dirty="0" smtClean="0"/>
              <a:t> di </a:t>
            </a:r>
            <a:r>
              <a:rPr lang="it-IT" dirty="0" err="1" smtClean="0"/>
              <a:t>rete</a:t>
            </a:r>
            <a:r>
              <a:rPr lang="it-IT" dirty="0" smtClean="0"/>
              <a:t> avanzate. </a:t>
            </a:r>
          </a:p>
          <a:p>
            <a:pPr lvl="3"/>
            <a:r>
              <a:rPr lang="it-IT" dirty="0" smtClean="0"/>
              <a:t>Innovazione </a:t>
            </a:r>
            <a:r>
              <a:rPr lang="it-IT" dirty="0" err="1" smtClean="0"/>
              <a:t>tecnologica</a:t>
            </a:r>
            <a:r>
              <a:rPr lang="it-IT" dirty="0" smtClean="0"/>
              <a:t>, </a:t>
            </a:r>
            <a:r>
              <a:rPr lang="it-IT" dirty="0" err="1" smtClean="0"/>
              <a:t>un</a:t>
            </a:r>
            <a:r>
              <a:rPr lang="it-IT" dirty="0" smtClean="0"/>
              <a:t> nuovo </a:t>
            </a:r>
            <a:r>
              <a:rPr lang="it-IT" dirty="0" err="1" smtClean="0"/>
              <a:t>patto</a:t>
            </a:r>
            <a:r>
              <a:rPr lang="it-IT" dirty="0" smtClean="0"/>
              <a:t> con </a:t>
            </a:r>
            <a:r>
              <a:rPr lang="it-IT" dirty="0" err="1" smtClean="0"/>
              <a:t>i</a:t>
            </a:r>
            <a:r>
              <a:rPr lang="it-IT" dirty="0" smtClean="0"/>
              <a:t> clienti </a:t>
            </a:r>
            <a:r>
              <a:rPr lang="it-IT" dirty="0" err="1" smtClean="0"/>
              <a:t>e</a:t>
            </a:r>
            <a:r>
              <a:rPr lang="it-IT" dirty="0" smtClean="0"/>
              <a:t> con </a:t>
            </a:r>
            <a:r>
              <a:rPr lang="it-IT" dirty="0" err="1" smtClean="0"/>
              <a:t>gli</a:t>
            </a:r>
            <a:r>
              <a:rPr lang="it-IT" dirty="0" smtClean="0"/>
              <a:t> </a:t>
            </a:r>
            <a:r>
              <a:rPr lang="it-IT" dirty="0" err="1" smtClean="0"/>
              <a:t>stakeholders</a:t>
            </a:r>
            <a:r>
              <a:rPr lang="it-IT" dirty="0" smtClean="0"/>
              <a:t>, </a:t>
            </a:r>
            <a:r>
              <a:rPr lang="it-IT" dirty="0" err="1" smtClean="0"/>
              <a:t>soluzioni</a:t>
            </a:r>
            <a:r>
              <a:rPr lang="it-IT" dirty="0" smtClean="0"/>
              <a:t> integrate </a:t>
            </a:r>
            <a:r>
              <a:rPr lang="it-IT" dirty="0" err="1" smtClean="0"/>
              <a:t>rivolte</a:t>
            </a:r>
            <a:r>
              <a:rPr lang="it-IT" dirty="0" smtClean="0"/>
              <a:t> ai </a:t>
            </a:r>
            <a:r>
              <a:rPr lang="it-IT" dirty="0" err="1" smtClean="0"/>
              <a:t>mercati</a:t>
            </a:r>
            <a:r>
              <a:rPr lang="it-IT" dirty="0" smtClean="0"/>
              <a:t> consumer </a:t>
            </a:r>
            <a:r>
              <a:rPr lang="it-IT" dirty="0" err="1" smtClean="0"/>
              <a:t>e</a:t>
            </a:r>
            <a:r>
              <a:rPr lang="it-IT" dirty="0" smtClean="0"/>
              <a:t> business, </a:t>
            </a:r>
            <a:r>
              <a:rPr lang="it-IT" dirty="0" err="1" smtClean="0"/>
              <a:t>infrastrutture</a:t>
            </a:r>
            <a:r>
              <a:rPr lang="it-IT" dirty="0" smtClean="0"/>
              <a:t> di </a:t>
            </a:r>
            <a:r>
              <a:rPr lang="it-IT" dirty="0" err="1" smtClean="0"/>
              <a:t>rete</a:t>
            </a:r>
            <a:r>
              <a:rPr lang="it-IT" dirty="0" smtClean="0"/>
              <a:t> avanzate, </a:t>
            </a:r>
            <a:r>
              <a:rPr lang="it-IT" dirty="0" err="1" smtClean="0"/>
              <a:t>diffusione</a:t>
            </a:r>
            <a:r>
              <a:rPr lang="it-IT" dirty="0" smtClean="0"/>
              <a:t> della </a:t>
            </a:r>
            <a:r>
              <a:rPr lang="it-IT" dirty="0" err="1" smtClean="0"/>
              <a:t>banda</a:t>
            </a:r>
            <a:r>
              <a:rPr lang="it-IT" dirty="0" smtClean="0"/>
              <a:t> larga </a:t>
            </a:r>
            <a:r>
              <a:rPr lang="it-IT" dirty="0" err="1" smtClean="0"/>
              <a:t>fissa</a:t>
            </a:r>
            <a:r>
              <a:rPr lang="it-IT" dirty="0" smtClean="0"/>
              <a:t> e </a:t>
            </a:r>
            <a:r>
              <a:rPr lang="it-IT" dirty="0" err="1" smtClean="0"/>
              <a:t>mobile</a:t>
            </a:r>
            <a:r>
              <a:rPr lang="it-IT" dirty="0" smtClean="0"/>
              <a:t>, </a:t>
            </a:r>
            <a:r>
              <a:rPr lang="it-IT" dirty="0" err="1" smtClean="0"/>
              <a:t>integrazione</a:t>
            </a:r>
            <a:r>
              <a:rPr lang="it-IT" dirty="0" smtClean="0"/>
              <a:t> di </a:t>
            </a:r>
            <a:r>
              <a:rPr lang="it-IT" dirty="0" err="1" smtClean="0"/>
              <a:t>prodotti</a:t>
            </a:r>
            <a:r>
              <a:rPr lang="it-IT" dirty="0" smtClean="0"/>
              <a:t> e </a:t>
            </a:r>
            <a:r>
              <a:rPr lang="it-IT" dirty="0" err="1" smtClean="0"/>
              <a:t>tecnologie</a:t>
            </a:r>
            <a:r>
              <a:rPr lang="it-IT" dirty="0" smtClean="0"/>
              <a:t>.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77" y="6381886"/>
            <a:ext cx="39608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E7E7E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it-IT" dirty="0" smtClean="0"/>
              <a:t>Premium </a:t>
            </a:r>
            <a:r>
              <a:rPr lang="it-IT" dirty="0" err="1" smtClean="0"/>
              <a:t>Services</a:t>
            </a:r>
            <a:r>
              <a:rPr lang="it-IT" dirty="0" smtClean="0"/>
              <a:t> </a:t>
            </a:r>
            <a:r>
              <a:rPr lang="it-IT" dirty="0" err="1" smtClean="0"/>
              <a:t>Operations</a:t>
            </a:r>
            <a:endParaRPr lang="it-IT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7625" y="6381750"/>
            <a:ext cx="1008063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E7E7E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58DC7591-4DF9-4B05-AB8E-468EBD4B7E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68381" y="260354"/>
            <a:ext cx="8207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Demi"/>
                <a:ea typeface="+mn-ea"/>
                <a:cs typeface="Arial"/>
              </a:rPr>
              <a:t>iBIA</a:t>
            </a:r>
            <a:endParaRPr kumimoji="0" lang="it-IT" sz="105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Franklin Gothic Demi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05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Franklin Gothic Demi"/>
              <a:ea typeface="+mn-ea"/>
              <a:cs typeface="Arial"/>
            </a:endParaRPr>
          </a:p>
        </p:txBody>
      </p:sp>
      <p:pic>
        <p:nvPicPr>
          <p:cNvPr id="1031" name="Picture 9" descr="marchio_telecom_color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3" y="6396038"/>
            <a:ext cx="13128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Franklin Gothic Dem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80000"/>
        <a:buFont typeface="Franklin Gothic Demi" pitchFamily="34" charset="0"/>
        <a:buChar char="►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33413" indent="-268288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80000"/>
        <a:buFont typeface="Franklin Gothic Demi" pitchFamily="34" charset="0"/>
        <a:buChar char="►"/>
        <a:defRPr sz="1600">
          <a:solidFill>
            <a:schemeClr val="tx1"/>
          </a:solidFill>
          <a:latin typeface="+mn-lt"/>
          <a:cs typeface="+mn-cs"/>
        </a:defRPr>
      </a:lvl2pPr>
      <a:lvl3pPr marL="984250" indent="-182563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80000"/>
        <a:buFont typeface="Franklin Gothic Demi" pitchFamily="34" charset="0"/>
        <a:buChar char="►"/>
        <a:defRPr sz="1400">
          <a:solidFill>
            <a:schemeClr val="tx1"/>
          </a:solidFill>
          <a:latin typeface="+mn-lt"/>
          <a:cs typeface="+mn-cs"/>
        </a:defRPr>
      </a:lvl3pPr>
      <a:lvl4pPr marL="1519238" indent="-266700" algn="l" rtl="0" eaLnBrk="0" fontAlgn="base" hangingPunct="0">
        <a:lnSpc>
          <a:spcPct val="120000"/>
        </a:lnSpc>
        <a:spcBef>
          <a:spcPct val="0"/>
        </a:spcBef>
        <a:spcAft>
          <a:spcPct val="40000"/>
        </a:spcAft>
        <a:buClr>
          <a:srgbClr val="FF0000"/>
        </a:buClr>
        <a:buSzPct val="80000"/>
        <a:buFont typeface="Franklin Gothic Demi" pitchFamily="34" charset="0"/>
        <a:buChar char="►"/>
        <a:defRPr sz="1200">
          <a:solidFill>
            <a:schemeClr val="tx1"/>
          </a:solidFill>
          <a:latin typeface="+mn-lt"/>
          <a:cs typeface="+mn-cs"/>
        </a:defRPr>
      </a:lvl4pPr>
      <a:lvl5pPr marL="2071688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Franklin Gothic Book" pitchFamily="34" charset="0"/>
          <a:cs typeface="+mn-cs"/>
        </a:defRPr>
      </a:lvl5pPr>
      <a:lvl6pPr marL="25288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Franklin Gothic Book" pitchFamily="34" charset="0"/>
          <a:cs typeface="+mn-cs"/>
        </a:defRPr>
      </a:lvl6pPr>
      <a:lvl7pPr marL="29860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Franklin Gothic Book" pitchFamily="34" charset="0"/>
          <a:cs typeface="+mn-cs"/>
        </a:defRPr>
      </a:lvl7pPr>
      <a:lvl8pPr marL="34432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Franklin Gothic Book" pitchFamily="34" charset="0"/>
          <a:cs typeface="+mn-cs"/>
        </a:defRPr>
      </a:lvl8pPr>
      <a:lvl9pPr marL="3900488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50000"/>
        <a:buFont typeface="Franklin Gothic Demi" pitchFamily="34" charset="0"/>
        <a:buChar char="►"/>
        <a:defRPr>
          <a:solidFill>
            <a:schemeClr val="tx1"/>
          </a:solidFill>
          <a:latin typeface="Franklin Gothic Book" pitchFamily="34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9552" y="2492897"/>
            <a:ext cx="6625566" cy="1944216"/>
          </a:xfrm>
        </p:spPr>
        <p:txBody>
          <a:bodyPr/>
          <a:lstStyle/>
          <a:p>
            <a:pPr lvl="0" algn="l" eaLnBrk="1" hangingPunct="1">
              <a:lnSpc>
                <a:spcPct val="80000"/>
              </a:lnSpc>
              <a:defRPr/>
            </a:pPr>
            <a:r>
              <a:rPr lang="it-IT" dirty="0" smtClean="0"/>
              <a:t>Scheda progetto: </a:t>
            </a:r>
            <a:br>
              <a:rPr lang="it-IT" dirty="0" smtClean="0"/>
            </a:br>
            <a:r>
              <a:rPr lang="it-IT" dirty="0" err="1" smtClean="0"/>
              <a:t>MyQ</a:t>
            </a:r>
            <a:r>
              <a:rPr lang="it-IT" dirty="0" smtClean="0"/>
              <a:t> su </a:t>
            </a:r>
            <a:r>
              <a:rPr lang="it-IT" dirty="0" err="1" smtClean="0"/>
              <a:t>iBIA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en-US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I</a:t>
            </a:r>
            <a:r>
              <a:rPr lang="en-US" sz="2000" kern="1200" dirty="0">
                <a:solidFill>
                  <a:srgbClr val="000000"/>
                </a:solidFill>
                <a:ea typeface="+mn-ea"/>
                <a:cs typeface="+mn-cs"/>
              </a:rPr>
              <a:t>ntegrated </a:t>
            </a:r>
            <a:r>
              <a:rPr lang="en-US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B</a:t>
            </a:r>
            <a:r>
              <a:rPr lang="en-US" sz="2000" kern="1200" dirty="0">
                <a:solidFill>
                  <a:srgbClr val="000000"/>
                </a:solidFill>
                <a:ea typeface="+mn-ea"/>
                <a:cs typeface="+mn-cs"/>
              </a:rPr>
              <a:t>usiness </a:t>
            </a:r>
            <a:r>
              <a:rPr lang="en-US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I</a:t>
            </a:r>
            <a:r>
              <a:rPr lang="en-US" sz="2000" kern="1200" dirty="0">
                <a:solidFill>
                  <a:srgbClr val="000000"/>
                </a:solidFill>
                <a:ea typeface="+mn-ea"/>
                <a:cs typeface="+mn-cs"/>
              </a:rPr>
              <a:t>ntelligence in </a:t>
            </a:r>
            <a:r>
              <a:rPr lang="en-US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A</a:t>
            </a:r>
            <a:r>
              <a:rPr lang="en-US" sz="2000" kern="1200" dirty="0">
                <a:solidFill>
                  <a:srgbClr val="000000"/>
                </a:solidFill>
                <a:ea typeface="+mn-ea"/>
                <a:cs typeface="+mn-cs"/>
              </a:rPr>
              <a:t>ssurance</a:t>
            </a:r>
            <a:br>
              <a:rPr lang="en-US" sz="2000" kern="1200" dirty="0">
                <a:solidFill>
                  <a:srgbClr val="000000"/>
                </a:solidFill>
                <a:ea typeface="+mn-ea"/>
                <a:cs typeface="+mn-cs"/>
              </a:rPr>
            </a:br>
            <a:r>
              <a:rPr lang="en-US" sz="1400" kern="1200" dirty="0">
                <a:solidFill>
                  <a:srgbClr val="2E4D56"/>
                </a:solidFill>
                <a:ea typeface="+mn-ea"/>
                <a:cs typeface="+mn-cs"/>
              </a:rPr>
              <a:t/>
            </a:r>
            <a:br>
              <a:rPr lang="en-US" sz="1400" kern="1200" dirty="0">
                <a:solidFill>
                  <a:srgbClr val="2E4D56"/>
                </a:solidFill>
                <a:ea typeface="+mn-ea"/>
                <a:cs typeface="+mn-cs"/>
              </a:rPr>
            </a:br>
            <a:r>
              <a:rPr lang="en-US" sz="1400" kern="1200" dirty="0" err="1">
                <a:solidFill>
                  <a:srgbClr val="2E4D56"/>
                </a:solidFill>
                <a:ea typeface="+mn-ea"/>
                <a:cs typeface="+mn-cs"/>
              </a:rPr>
              <a:t>Sistema</a:t>
            </a:r>
            <a:r>
              <a:rPr lang="en-US" sz="1400" kern="1200" dirty="0">
                <a:solidFill>
                  <a:srgbClr val="2E4D56"/>
                </a:solidFill>
                <a:ea typeface="+mn-ea"/>
                <a:cs typeface="+mn-cs"/>
              </a:rPr>
              <a:t> di Reporting in T.OA.AS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6" y="4797152"/>
            <a:ext cx="4889500" cy="960437"/>
          </a:xfrm>
        </p:spPr>
        <p:txBody>
          <a:bodyPr/>
          <a:lstStyle/>
          <a:p>
            <a:pPr>
              <a:buNone/>
            </a:pPr>
            <a:r>
              <a:rPr lang="it-IT" dirty="0"/>
              <a:t>T.OA.AS.PS.M</a:t>
            </a:r>
          </a:p>
          <a:p>
            <a:pPr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52298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MyQ</a:t>
            </a:r>
            <a:r>
              <a:rPr lang="it-IT" dirty="0"/>
              <a:t> </a:t>
            </a:r>
            <a:r>
              <a:rPr lang="it-IT" dirty="0" smtClean="0"/>
              <a:t> Descrizione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11602"/>
            <a:ext cx="8229600" cy="5183992"/>
          </a:xfrm>
          <a:prstGeom prst="roundRect">
            <a:avLst>
              <a:gd name="adj" fmla="val 7849"/>
            </a:avLst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marL="0" indent="0">
              <a:lnSpc>
                <a:spcPct val="130000"/>
              </a:lnSpc>
              <a:spcAft>
                <a:spcPts val="1200"/>
              </a:spcAft>
              <a:buNone/>
            </a:pPr>
            <a:r>
              <a:rPr lang="it-IT" sz="1600" dirty="0" smtClean="0"/>
              <a:t>L’applicazione, mediante </a:t>
            </a:r>
            <a:r>
              <a:rPr lang="it-IT" sz="1600" dirty="0" smtClean="0"/>
              <a:t>KPI </a:t>
            </a:r>
            <a:r>
              <a:rPr lang="it-IT" sz="1600" dirty="0" smtClean="0"/>
              <a:t>dinamici punta a migliorare l’OCS (</a:t>
            </a:r>
            <a:r>
              <a:rPr lang="it-IT" sz="1600" dirty="0" err="1" smtClean="0"/>
              <a:t>One</a:t>
            </a:r>
            <a:r>
              <a:rPr lang="it-IT" sz="1600" dirty="0" smtClean="0"/>
              <a:t> Call Solution) dando visibilità al tecnico della bontà delle attività svolte </a:t>
            </a:r>
            <a:r>
              <a:rPr lang="it-IT" sz="1600" dirty="0" smtClean="0"/>
              <a:t>monitorando </a:t>
            </a:r>
            <a:r>
              <a:rPr lang="it-IT" sz="1600" dirty="0" smtClean="0"/>
              <a:t>degli indicatori chiave.</a:t>
            </a:r>
            <a:endParaRPr lang="it-IT" sz="1600" dirty="0" smtClean="0"/>
          </a:p>
          <a:p>
            <a:pPr marL="0" indent="0">
              <a:lnSpc>
                <a:spcPct val="130000"/>
              </a:lnSpc>
              <a:spcAft>
                <a:spcPts val="1200"/>
              </a:spcAft>
              <a:buNone/>
            </a:pPr>
            <a:r>
              <a:rPr lang="it-IT" sz="1600" dirty="0" smtClean="0"/>
              <a:t>In particolare tali KPI possono essere visualizzati </a:t>
            </a:r>
            <a:r>
              <a:rPr lang="it-IT" sz="1600" dirty="0" smtClean="0"/>
              <a:t>in modalità aggregata, </a:t>
            </a:r>
            <a:r>
              <a:rPr lang="it-IT" sz="1600" dirty="0" smtClean="0"/>
              <a:t>a livello di </a:t>
            </a:r>
            <a:r>
              <a:rPr lang="it-IT" sz="1600" dirty="0" smtClean="0"/>
              <a:t>team, di struttura territoriale e dell’intera ASA, verificandone l’andamento rispetto alle omologhe strutture </a:t>
            </a:r>
            <a:r>
              <a:rPr lang="it-IT" sz="1600" dirty="0" smtClean="0"/>
              <a:t>a </a:t>
            </a:r>
            <a:r>
              <a:rPr lang="it-IT" sz="1600" dirty="0" smtClean="0"/>
              <a:t>livello </a:t>
            </a:r>
            <a:r>
              <a:rPr lang="it-IT" sz="1600" dirty="0" smtClean="0"/>
              <a:t>cumulativo (singolo team, più team).</a:t>
            </a:r>
          </a:p>
          <a:p>
            <a:pPr marL="0" indent="0">
              <a:lnSpc>
                <a:spcPct val="130000"/>
              </a:lnSpc>
              <a:spcAft>
                <a:spcPts val="1200"/>
              </a:spcAft>
              <a:buNone/>
            </a:pPr>
            <a:r>
              <a:rPr lang="it-IT" sz="1600" dirty="0" smtClean="0"/>
              <a:t>Al singolo tecnico, </a:t>
            </a:r>
            <a:r>
              <a:rPr lang="it-IT" sz="1600" i="1" dirty="0">
                <a:solidFill>
                  <a:srgbClr val="0070C0"/>
                </a:solidFill>
              </a:rPr>
              <a:t>in maniera esclusiva e su base matricola personale</a:t>
            </a:r>
            <a:r>
              <a:rPr lang="it-IT" sz="1600" dirty="0" smtClean="0"/>
              <a:t>, viene data l’opportunità di verificare </a:t>
            </a:r>
            <a:r>
              <a:rPr lang="it-IT" sz="1600" i="1" dirty="0">
                <a:solidFill>
                  <a:srgbClr val="0070C0"/>
                </a:solidFill>
              </a:rPr>
              <a:t>la p</a:t>
            </a:r>
            <a:r>
              <a:rPr lang="it-IT" sz="1600" i="1" dirty="0">
                <a:solidFill>
                  <a:srgbClr val="0070C0"/>
                </a:solidFill>
              </a:rPr>
              <a:t>ropria</a:t>
            </a:r>
            <a:r>
              <a:rPr lang="it-IT" sz="1600" i="1" dirty="0">
                <a:solidFill>
                  <a:srgbClr val="0070C0"/>
                </a:solidFill>
              </a:rPr>
              <a:t> </a:t>
            </a:r>
            <a:r>
              <a:rPr lang="it-IT" sz="1600" i="1" dirty="0" smtClean="0">
                <a:solidFill>
                  <a:srgbClr val="0070C0"/>
                </a:solidFill>
              </a:rPr>
              <a:t>performance, </a:t>
            </a:r>
            <a:r>
              <a:rPr lang="it-IT" sz="1600" dirty="0" smtClean="0"/>
              <a:t>all’interno delle prestazioni generali.</a:t>
            </a:r>
            <a:endParaRPr lang="it-IT" sz="1600" dirty="0" smtClean="0"/>
          </a:p>
          <a:p>
            <a:pPr marL="0" indent="0">
              <a:lnSpc>
                <a:spcPct val="130000"/>
              </a:lnSpc>
              <a:spcAft>
                <a:spcPts val="1200"/>
              </a:spcAft>
              <a:buNone/>
            </a:pPr>
            <a:r>
              <a:rPr lang="it-IT" sz="1600" dirty="0" smtClean="0"/>
              <a:t>Lo scopo è quello di fornire uno strumento virtuoso legato all’autoapprendimento dando visibilità al singolo TOL eventuali approfondimenti formativi da sviluppare e, nel contempo, a livello di team e strutture aggregate, opportunità di svolgere formazioni ad hoc volte all’accrescimento delle competenze specifiche di area.</a:t>
            </a:r>
            <a:endParaRPr lang="it-IT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C0064A-4B3F-40A0-9ECB-5B01E74BF2FE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pic>
        <p:nvPicPr>
          <p:cNvPr id="1026" name="Picture 2" descr="http://www.graphicsfuel.com/wp-content/uploads/2011/02/target-dart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1025897" cy="101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00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/>
              <a:t>MyQ</a:t>
            </a:r>
            <a:r>
              <a:rPr lang="it-IT" dirty="0"/>
              <a:t> – Scopo del progetto e benefici </a:t>
            </a:r>
            <a:r>
              <a:rPr lang="it-IT" dirty="0" smtClean="0"/>
              <a:t>attesi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106" y="1255715"/>
            <a:ext cx="8229600" cy="2520280"/>
          </a:xfrm>
          <a:prstGeom prst="roundRect">
            <a:avLst>
              <a:gd name="adj" fmla="val 7849"/>
            </a:avLst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marL="534988" indent="-534988">
              <a:lnSpc>
                <a:spcPct val="130000"/>
              </a:lnSpc>
              <a:spcAft>
                <a:spcPts val="1200"/>
              </a:spcAft>
            </a:pPr>
            <a:r>
              <a:rPr lang="it-IT" dirty="0"/>
              <a:t>I</a:t>
            </a:r>
            <a:r>
              <a:rPr lang="it-IT" dirty="0" smtClean="0"/>
              <a:t>n </a:t>
            </a:r>
            <a:r>
              <a:rPr lang="it-IT" dirty="0" smtClean="0"/>
              <a:t>linea con le normative di sicurezza sui sistemi </a:t>
            </a:r>
            <a:r>
              <a:rPr lang="it-IT" dirty="0" smtClean="0"/>
              <a:t>informatici si è </a:t>
            </a:r>
            <a:r>
              <a:rPr lang="it-IT" dirty="0" smtClean="0"/>
              <a:t>valutato di </a:t>
            </a:r>
            <a:r>
              <a:rPr lang="it-IT" dirty="0" smtClean="0">
                <a:solidFill>
                  <a:srgbClr val="0070C0"/>
                </a:solidFill>
              </a:rPr>
              <a:t>integrare </a:t>
            </a:r>
            <a:r>
              <a:rPr lang="it-IT" dirty="0" smtClean="0">
                <a:solidFill>
                  <a:srgbClr val="0070C0"/>
                </a:solidFill>
              </a:rPr>
              <a:t>l’attuale applicazione </a:t>
            </a:r>
            <a:r>
              <a:rPr lang="it-IT" dirty="0" err="1" smtClean="0">
                <a:solidFill>
                  <a:srgbClr val="0070C0"/>
                </a:solidFill>
              </a:rPr>
              <a:t>MyQ</a:t>
            </a:r>
            <a:r>
              <a:rPr lang="it-IT" dirty="0" smtClean="0">
                <a:solidFill>
                  <a:srgbClr val="0070C0"/>
                </a:solidFill>
              </a:rPr>
              <a:t> di ASA NE sulla nuova piattaforma </a:t>
            </a:r>
            <a:r>
              <a:rPr lang="it-IT" dirty="0" err="1" smtClean="0">
                <a:solidFill>
                  <a:srgbClr val="0070C0"/>
                </a:solidFill>
              </a:rPr>
              <a:t>iBIA</a:t>
            </a:r>
            <a:r>
              <a:rPr lang="it-IT" dirty="0" smtClean="0"/>
              <a:t>, </a:t>
            </a:r>
            <a:r>
              <a:rPr lang="it-IT" dirty="0" smtClean="0"/>
              <a:t>allo </a:t>
            </a:r>
            <a:r>
              <a:rPr lang="it-IT" dirty="0"/>
              <a:t>scopo di </a:t>
            </a:r>
            <a:r>
              <a:rPr lang="it-IT" dirty="0">
                <a:solidFill>
                  <a:srgbClr val="0070C0"/>
                </a:solidFill>
              </a:rPr>
              <a:t>estendere il progetto all’intero territorio </a:t>
            </a:r>
            <a:r>
              <a:rPr lang="it-IT" dirty="0" smtClean="0">
                <a:solidFill>
                  <a:srgbClr val="0070C0"/>
                </a:solidFill>
              </a:rPr>
              <a:t>nazionale</a:t>
            </a:r>
          </a:p>
          <a:p>
            <a:pPr marL="534988" indent="-534988">
              <a:lnSpc>
                <a:spcPct val="130000"/>
              </a:lnSpc>
              <a:spcAft>
                <a:spcPts val="1200"/>
              </a:spcAft>
            </a:pPr>
            <a:r>
              <a:rPr lang="it-IT" dirty="0" smtClean="0"/>
              <a:t>Lo scelta è stata di utilizzare fonti </a:t>
            </a:r>
            <a:r>
              <a:rPr lang="it-IT" dirty="0" smtClean="0"/>
              <a:t>dati già disponibili ed </a:t>
            </a:r>
            <a:r>
              <a:rPr lang="it-IT" dirty="0" smtClean="0"/>
              <a:t>ingegnerizzate, </a:t>
            </a:r>
            <a:r>
              <a:rPr lang="it-IT" dirty="0" smtClean="0"/>
              <a:t>con </a:t>
            </a:r>
            <a:r>
              <a:rPr lang="it-IT" dirty="0" err="1" smtClean="0"/>
              <a:t>Datamart</a:t>
            </a:r>
            <a:r>
              <a:rPr lang="it-IT" dirty="0" smtClean="0"/>
              <a:t> e Cubi, </a:t>
            </a:r>
            <a:r>
              <a:rPr lang="it-IT" dirty="0" smtClean="0"/>
              <a:t>mantenendo la struttura attualmente in uso in</a:t>
            </a:r>
            <a:r>
              <a:rPr lang="it-IT" dirty="0" smtClean="0"/>
              <a:t> ASA</a:t>
            </a:r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C0064A-4B3F-40A0-9ECB-5B01E74BF2FE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pic>
        <p:nvPicPr>
          <p:cNvPr id="1026" name="Picture 2" descr="http://www.graphicsfuel.com/wp-content/uploads/2011/02/target-dart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1025897" cy="101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24106" y="4221088"/>
            <a:ext cx="8229600" cy="2088232"/>
          </a:xfrm>
          <a:prstGeom prst="roundRect">
            <a:avLst>
              <a:gd name="adj" fmla="val 7849"/>
            </a:avLst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8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3413" indent="-268288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80000"/>
              <a:buFont typeface="Franklin Gothic Demi" pitchFamily="34" charset="0"/>
              <a:buChar char="►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984250" indent="-182563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80000"/>
              <a:buFont typeface="Franklin Gothic Demi" pitchFamily="34" charset="0"/>
              <a:buChar char="►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519238" indent="-2667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40000"/>
              </a:spcAft>
              <a:buClr>
                <a:srgbClr val="FF0000"/>
              </a:buClr>
              <a:buSzPct val="80000"/>
              <a:buFont typeface="Franklin Gothic Demi" pitchFamily="34" charset="0"/>
              <a:buChar char="►"/>
              <a:defRPr sz="1200">
                <a:solidFill>
                  <a:schemeClr val="tx1"/>
                </a:solidFill>
                <a:latin typeface="+mn-lt"/>
                <a:cs typeface="+mn-cs"/>
              </a:defRPr>
            </a:lvl4pPr>
            <a:lvl5pPr marL="20716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Franklin Gothic Book" pitchFamily="34" charset="0"/>
                <a:cs typeface="+mn-cs"/>
              </a:defRPr>
            </a:lvl5pPr>
            <a:lvl6pPr marL="25288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Franklin Gothic Book" pitchFamily="34" charset="0"/>
                <a:cs typeface="+mn-cs"/>
              </a:defRPr>
            </a:lvl6pPr>
            <a:lvl7pPr marL="29860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Franklin Gothic Book" pitchFamily="34" charset="0"/>
                <a:cs typeface="+mn-cs"/>
              </a:defRPr>
            </a:lvl7pPr>
            <a:lvl8pPr marL="34432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Franklin Gothic Book" pitchFamily="34" charset="0"/>
                <a:cs typeface="+mn-cs"/>
              </a:defRPr>
            </a:lvl8pPr>
            <a:lvl9pPr marL="3900488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0000"/>
              <a:buFont typeface="Franklin Gothic Demi" pitchFamily="34" charset="0"/>
              <a:buChar char="►"/>
              <a:defRPr>
                <a:solidFill>
                  <a:schemeClr val="tx1"/>
                </a:solidFill>
                <a:latin typeface="Franklin Gothic Book" pitchFamily="34" charset="0"/>
                <a:cs typeface="+mn-cs"/>
              </a:defRPr>
            </a:lvl9pPr>
          </a:lstStyle>
          <a:p>
            <a:pPr marL="534988" indent="-357188">
              <a:lnSpc>
                <a:spcPct val="130000"/>
              </a:lnSpc>
              <a:spcAft>
                <a:spcPts val="1200"/>
              </a:spcAft>
            </a:pPr>
            <a:r>
              <a:rPr lang="it-IT" kern="0" dirty="0" smtClean="0">
                <a:solidFill>
                  <a:srgbClr val="0070C0"/>
                </a:solidFill>
              </a:rPr>
              <a:t>Aumento </a:t>
            </a:r>
            <a:r>
              <a:rPr lang="it-IT" kern="0" dirty="0" smtClean="0">
                <a:solidFill>
                  <a:srgbClr val="0070C0"/>
                </a:solidFill>
              </a:rPr>
              <a:t>della CS </a:t>
            </a:r>
            <a:r>
              <a:rPr lang="it-IT" kern="0" dirty="0"/>
              <a:t>con incremento della </a:t>
            </a:r>
            <a:r>
              <a:rPr lang="it-IT" kern="0" dirty="0" smtClean="0">
                <a:solidFill>
                  <a:srgbClr val="0070C0"/>
                </a:solidFill>
              </a:rPr>
              <a:t>consapevolezza </a:t>
            </a:r>
            <a:r>
              <a:rPr lang="it-IT" kern="0" dirty="0"/>
              <a:t>delle proprie </a:t>
            </a:r>
            <a:r>
              <a:rPr lang="it-IT" kern="0" dirty="0" smtClean="0">
                <a:solidFill>
                  <a:srgbClr val="0070C0"/>
                </a:solidFill>
              </a:rPr>
              <a:t>conoscenze </a:t>
            </a:r>
            <a:r>
              <a:rPr lang="it-IT" kern="0" dirty="0"/>
              <a:t>e relativa </a:t>
            </a:r>
            <a:r>
              <a:rPr lang="it-IT" kern="0" dirty="0" smtClean="0">
                <a:solidFill>
                  <a:srgbClr val="0070C0"/>
                </a:solidFill>
              </a:rPr>
              <a:t>soddisfazione interna</a:t>
            </a:r>
          </a:p>
          <a:p>
            <a:pPr marL="534988" indent="-357188">
              <a:lnSpc>
                <a:spcPct val="130000"/>
              </a:lnSpc>
              <a:spcAft>
                <a:spcPts val="1200"/>
              </a:spcAft>
            </a:pPr>
            <a:r>
              <a:rPr lang="it-IT" kern="0" dirty="0"/>
              <a:t>Up grade delle </a:t>
            </a:r>
            <a:r>
              <a:rPr lang="it-IT" kern="0" dirty="0" smtClean="0">
                <a:solidFill>
                  <a:srgbClr val="0070C0"/>
                </a:solidFill>
              </a:rPr>
              <a:t>competenze e professionalità dei TOL</a:t>
            </a:r>
          </a:p>
          <a:p>
            <a:pPr marL="534988" indent="-357188">
              <a:lnSpc>
                <a:spcPct val="130000"/>
              </a:lnSpc>
              <a:spcAft>
                <a:spcPts val="1200"/>
              </a:spcAft>
            </a:pPr>
            <a:r>
              <a:rPr lang="it-IT" kern="0" dirty="0" smtClean="0">
                <a:solidFill>
                  <a:srgbClr val="0070C0"/>
                </a:solidFill>
              </a:rPr>
              <a:t>Aumento </a:t>
            </a:r>
            <a:r>
              <a:rPr lang="it-IT" kern="0" dirty="0">
                <a:solidFill>
                  <a:srgbClr val="0070C0"/>
                </a:solidFill>
              </a:rPr>
              <a:t>tasso di risoluzione </a:t>
            </a:r>
            <a:r>
              <a:rPr lang="it-IT" kern="0" dirty="0"/>
              <a:t>in </a:t>
            </a:r>
            <a:r>
              <a:rPr lang="it-IT" kern="0" dirty="0" smtClean="0"/>
              <a:t>linea e </a:t>
            </a:r>
            <a:r>
              <a:rPr lang="it-IT" kern="0" dirty="0">
                <a:solidFill>
                  <a:srgbClr val="0070C0"/>
                </a:solidFill>
              </a:rPr>
              <a:t>Riduzione delle segnalazioni ripetute </a:t>
            </a:r>
            <a:r>
              <a:rPr lang="it-IT" kern="0" dirty="0" err="1" smtClean="0"/>
              <a:t>c.a</a:t>
            </a:r>
            <a:r>
              <a:rPr lang="it-IT" kern="0" dirty="0" smtClean="0"/>
              <a:t> 80k NC/anno</a:t>
            </a:r>
            <a:endParaRPr lang="it-IT" kern="0" dirty="0" smtClean="0">
              <a:solidFill>
                <a:srgbClr val="0070C0"/>
              </a:solidFill>
            </a:endParaRPr>
          </a:p>
        </p:txBody>
      </p:sp>
      <p:pic>
        <p:nvPicPr>
          <p:cNvPr id="1028" name="Picture 4" descr="http://plandecuentas.com.co/wp-content/uploads/BeneficiosSocialMedia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1" r="19647"/>
          <a:stretch/>
        </p:blipFill>
        <p:spPr bwMode="auto">
          <a:xfrm>
            <a:off x="127439" y="3894501"/>
            <a:ext cx="927320" cy="101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53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C0064A-4B3F-40A0-9ECB-5B01E74BF2FE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03127"/>
              </p:ext>
            </p:extLst>
          </p:nvPr>
        </p:nvGraphicFramePr>
        <p:xfrm>
          <a:off x="647564" y="908720"/>
          <a:ext cx="7848872" cy="508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5600"/>
                <a:gridCol w="2030729"/>
                <a:gridCol w="1566563"/>
                <a:gridCol w="77598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anose="020F0502020204030204" pitchFamily="34" charset="0"/>
                        </a:rPr>
                        <a:t>Indicatore</a:t>
                      </a:r>
                      <a:r>
                        <a:rPr lang="it-IT" sz="12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200" baseline="0" dirty="0" err="1" smtClean="0">
                          <a:latin typeface="Calibri" panose="020F0502020204030204" pitchFamily="34" charset="0"/>
                        </a:rPr>
                        <a:t>MyQuality</a:t>
                      </a:r>
                      <a:endParaRPr lang="it-IT" sz="12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anose="020F0502020204030204" pitchFamily="34" charset="0"/>
                        </a:rPr>
                        <a:t>Flusso </a:t>
                      </a:r>
                      <a:r>
                        <a:rPr lang="it-IT" sz="1200" dirty="0" err="1" smtClean="0">
                          <a:latin typeface="Calibri" panose="020F0502020204030204" pitchFamily="34" charset="0"/>
                        </a:rPr>
                        <a:t>iBIA</a:t>
                      </a:r>
                      <a:endParaRPr lang="it-IT" sz="12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anose="020F0502020204030204" pitchFamily="34" charset="0"/>
                        </a:rPr>
                        <a:t>Tipo Indicatore</a:t>
                      </a:r>
                      <a:endParaRPr lang="it-IT" sz="12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TK lavorati in FE (Solo prima</a:t>
                      </a:r>
                      <a:r>
                        <a:rPr lang="it-IT" sz="1100" baseline="0" dirty="0" smtClean="0">
                          <a:latin typeface="Calibri" panose="020F0502020204030204" pitchFamily="34" charset="0"/>
                        </a:rPr>
                        <a:t> lavorazione di FE)</a:t>
                      </a:r>
                      <a:endParaRPr lang="it-IT" sz="11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TK Risolti in FE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% TK Risolti in FE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TK Inviati in BO da FE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% TK Inviati in BO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TK Inviati OF da FE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% TK Inviati OF da FE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TK </a:t>
                      </a:r>
                      <a:r>
                        <a:rPr lang="it-IT" sz="1100" dirty="0" err="1" smtClean="0">
                          <a:latin typeface="Calibri" panose="020F0502020204030204" pitchFamily="34" charset="0"/>
                        </a:rPr>
                        <a:t>Rip</a:t>
                      </a:r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 a 3gg (di cui Lavorati in FE)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Verifiche Negative (di cui Lavorati in FE)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% TK Ripetuti 3gg  (di cui  Lavorati in FE)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Verifiche</a:t>
                      </a:r>
                      <a:r>
                        <a:rPr lang="it-IT" sz="11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Negative (di cui  Lavorati in FE)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Tabella TK_ETTM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Ticket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Chiamate in FE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CDR_RICHIAMATE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Chiamate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Richiamate a 24 ore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CDR_RICHIAMATE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Chiamate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% Richiamate a 24 ore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CDR_RICHIAMATE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Chiamate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N. sondaggi IVR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SONDAGGI_IVR_ANALITICI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Sondaggi a caldissimo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Media sondaggi IVR domanda D7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SONDAGGI_IVR_ANALITICI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Sondaggi a caldissimo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Media sondaggi IVR domanda D4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SONDAGGI_IVR_ANALITICI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Sondaggi a caldissimo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% sondaggi IVR domanda D5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SONDAGGI_IVR_ANALITICI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Sondaggi a caldissimo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Media sondaggi IVR domanda D1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SONDAGGI_IVR_ANALITICI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Sondaggi a caldissimo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Media sondaggi IVR domanda D2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SONDAGGI_IVR_ANALITICI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Sondaggi a caldissimo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Media sondaggi IVR domanda D3</a:t>
                      </a: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SONDAGGI_IVR_ANALITICI 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smtClean="0">
                          <a:latin typeface="Calibri" panose="020F0502020204030204" pitchFamily="34" charset="0"/>
                        </a:rPr>
                        <a:t>Sondaggi a caldissimo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Indicatori presenti nel file </a:t>
                      </a:r>
                      <a:r>
                        <a:rPr lang="it-IT" sz="1100" i="1" dirty="0" smtClean="0">
                          <a:latin typeface="Calibri" panose="020F0502020204030204" pitchFamily="34" charset="0"/>
                        </a:rPr>
                        <a:t>«ScaricoBarra_AAAAMMGG.txt» </a:t>
                      </a:r>
                      <a:endParaRPr lang="it-IT" sz="1100" dirty="0" smtClean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</a:t>
                      </a:r>
                      <a:r>
                        <a:rPr lang="it-IT" sz="110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implementare</a:t>
                      </a:r>
                      <a:endParaRPr lang="it-IT" sz="11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Calibri" panose="020F0502020204030204" pitchFamily="34" charset="0"/>
                        </a:rPr>
                        <a:t>Sondaggi a caldissimo</a:t>
                      </a:r>
                      <a:endParaRPr lang="it-IT" sz="1100" dirty="0"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36000" marR="36000" marT="25200" marB="25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6021289"/>
            <a:ext cx="8229600" cy="360039"/>
          </a:xfrm>
        </p:spPr>
        <p:txBody>
          <a:bodyPr/>
          <a:lstStyle/>
          <a:p>
            <a:r>
              <a:rPr lang="it-IT" sz="1400" dirty="0" smtClean="0"/>
              <a:t>Indicatori aggiornati </a:t>
            </a:r>
            <a:r>
              <a:rPr lang="it-IT" sz="1400" dirty="0"/>
              <a:t>a </a:t>
            </a:r>
            <a:r>
              <a:rPr lang="it-IT" sz="1400" dirty="0" smtClean="0"/>
              <a:t>x-1, storico in </a:t>
            </a:r>
            <a:r>
              <a:rPr lang="it-IT" sz="1400" dirty="0"/>
              <a:t>linea degli ultimi 90 giorni.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MyQ</a:t>
            </a:r>
            <a:r>
              <a:rPr lang="it-IT" dirty="0" smtClean="0"/>
              <a:t> – Indicatori monitorati con KPI dinamici  territoriali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46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LifeNetwork (2)">
  <a:themeElements>
    <a:clrScheme name="Template_LifeNetwork (2) 1">
      <a:dk1>
        <a:srgbClr val="000000"/>
      </a:dk1>
      <a:lt1>
        <a:srgbClr val="FFFFFF"/>
      </a:lt1>
      <a:dk2>
        <a:srgbClr val="FF0000"/>
      </a:dk2>
      <a:lt2>
        <a:srgbClr val="7E7E7E"/>
      </a:lt2>
      <a:accent1>
        <a:srgbClr val="0070B0"/>
      </a:accent1>
      <a:accent2>
        <a:srgbClr val="677390"/>
      </a:accent2>
      <a:accent3>
        <a:srgbClr val="FFFFFF"/>
      </a:accent3>
      <a:accent4>
        <a:srgbClr val="000000"/>
      </a:accent4>
      <a:accent5>
        <a:srgbClr val="AABBD4"/>
      </a:accent5>
      <a:accent6>
        <a:srgbClr val="5D6882"/>
      </a:accent6>
      <a:hlink>
        <a:srgbClr val="98AED2"/>
      </a:hlink>
      <a:folHlink>
        <a:srgbClr val="507993"/>
      </a:folHlink>
    </a:clrScheme>
    <a:fontScheme name="Template_LifeNetwork (2)">
      <a:majorFont>
        <a:latin typeface="Franklin Gothic Demi"/>
        <a:ea typeface=""/>
        <a:cs typeface="Arial"/>
      </a:majorFont>
      <a:minorFont>
        <a:latin typeface="Franklin Gothic Dem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LifeNetwork (2) 1">
        <a:dk1>
          <a:srgbClr val="000000"/>
        </a:dk1>
        <a:lt1>
          <a:srgbClr val="FFFFFF"/>
        </a:lt1>
        <a:dk2>
          <a:srgbClr val="FF0000"/>
        </a:dk2>
        <a:lt2>
          <a:srgbClr val="7E7E7E"/>
        </a:lt2>
        <a:accent1>
          <a:srgbClr val="0070B0"/>
        </a:accent1>
        <a:accent2>
          <a:srgbClr val="677390"/>
        </a:accent2>
        <a:accent3>
          <a:srgbClr val="FFFFFF"/>
        </a:accent3>
        <a:accent4>
          <a:srgbClr val="000000"/>
        </a:accent4>
        <a:accent5>
          <a:srgbClr val="AABBD4"/>
        </a:accent5>
        <a:accent6>
          <a:srgbClr val="5D6882"/>
        </a:accent6>
        <a:hlink>
          <a:srgbClr val="98AED2"/>
        </a:hlink>
        <a:folHlink>
          <a:srgbClr val="5079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LifeNetwork (2) 2">
        <a:dk1>
          <a:srgbClr val="000000"/>
        </a:dk1>
        <a:lt1>
          <a:srgbClr val="FFFFFF"/>
        </a:lt1>
        <a:dk2>
          <a:srgbClr val="D52B1E"/>
        </a:dk2>
        <a:lt2>
          <a:srgbClr val="6C6F70"/>
        </a:lt2>
        <a:accent1>
          <a:srgbClr val="0075B0"/>
        </a:accent1>
        <a:accent2>
          <a:srgbClr val="5C7F92"/>
        </a:accent2>
        <a:accent3>
          <a:srgbClr val="FFFFFF"/>
        </a:accent3>
        <a:accent4>
          <a:srgbClr val="000000"/>
        </a:accent4>
        <a:accent5>
          <a:srgbClr val="AABDD4"/>
        </a:accent5>
        <a:accent6>
          <a:srgbClr val="537284"/>
        </a:accent6>
        <a:hlink>
          <a:srgbClr val="5082AB"/>
        </a:hlink>
        <a:folHlink>
          <a:srgbClr val="93B1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509</Words>
  <Application>Microsoft Office PowerPoint</Application>
  <PresentationFormat>Presentazione su schermo (4:3)</PresentationFormat>
  <Paragraphs>88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Template_LifeNetwork (2)</vt:lpstr>
      <vt:lpstr>Scheda progetto:  MyQ su iBIA  Integrated Business Intelligence in Assurance  Sistema di Reporting in T.OA.AS</vt:lpstr>
      <vt:lpstr>MyQ  Descrizione</vt:lpstr>
      <vt:lpstr>MyQ – Scopo del progetto e benefici attesi</vt:lpstr>
      <vt:lpstr>MyQ – Indicatori monitorati con KPI dinamici  territoriali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2011-02-10T15:46:41Z</dcterms:created>
  <dcterms:modified xsi:type="dcterms:W3CDTF">2014-01-22T08:35:24Z</dcterms:modified>
</cp:coreProperties>
</file>